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34" r:id="rId1"/>
  </p:sldMasterIdLst>
  <p:notesMasterIdLst>
    <p:notesMasterId r:id="rId21"/>
  </p:notesMasterIdLst>
  <p:sldIdLst>
    <p:sldId id="256" r:id="rId2"/>
    <p:sldId id="259" r:id="rId3"/>
    <p:sldId id="260" r:id="rId4"/>
    <p:sldId id="258" r:id="rId5"/>
    <p:sldId id="257" r:id="rId6"/>
    <p:sldId id="261" r:id="rId7"/>
    <p:sldId id="262" r:id="rId8"/>
    <p:sldId id="268" r:id="rId9"/>
    <p:sldId id="263" r:id="rId10"/>
    <p:sldId id="269" r:id="rId11"/>
    <p:sldId id="264" r:id="rId12"/>
    <p:sldId id="270" r:id="rId13"/>
    <p:sldId id="265" r:id="rId14"/>
    <p:sldId id="271" r:id="rId15"/>
    <p:sldId id="266" r:id="rId16"/>
    <p:sldId id="272" r:id="rId17"/>
    <p:sldId id="267"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2857"/>
  </p:normalViewPr>
  <p:slideViewPr>
    <p:cSldViewPr snapToGrid="0" snapToObjects="1">
      <p:cViewPr>
        <p:scale>
          <a:sx n="67" d="100"/>
          <a:sy n="67" d="100"/>
        </p:scale>
        <p:origin x="-1026"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DC925-8281-4F4C-905D-A1B563A20389}"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2C89-FE0F-DB44-8928-366D1A47672E}" type="slidenum">
              <a:rPr lang="en-US" smtClean="0"/>
              <a:t>‹#›</a:t>
            </a:fld>
            <a:endParaRPr lang="en-US"/>
          </a:p>
        </p:txBody>
      </p:sp>
    </p:spTree>
    <p:extLst>
      <p:ext uri="{BB962C8B-B14F-4D97-AF65-F5344CB8AC3E}">
        <p14:creationId xmlns:p14="http://schemas.microsoft.com/office/powerpoint/2010/main" val="118276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district has to account to the state for the way funds are spent based on the following 8 LCAP priorities</a:t>
            </a:r>
            <a:endParaRPr lang="en-US" dirty="0"/>
          </a:p>
        </p:txBody>
      </p:sp>
      <p:sp>
        <p:nvSpPr>
          <p:cNvPr id="4" name="Slide Number Placeholder 3"/>
          <p:cNvSpPr>
            <a:spLocks noGrp="1"/>
          </p:cNvSpPr>
          <p:nvPr>
            <p:ph type="sldNum" sz="quarter" idx="10"/>
          </p:nvPr>
        </p:nvSpPr>
        <p:spPr/>
        <p:txBody>
          <a:bodyPr/>
          <a:lstStyle/>
          <a:p>
            <a:fld id="{9B742C89-FE0F-DB44-8928-366D1A47672E}" type="slidenum">
              <a:rPr lang="en-US" smtClean="0"/>
              <a:t>2</a:t>
            </a:fld>
            <a:endParaRPr lang="en-US"/>
          </a:p>
        </p:txBody>
      </p:sp>
    </p:spTree>
    <p:extLst>
      <p:ext uri="{BB962C8B-B14F-4D97-AF65-F5344CB8AC3E}">
        <p14:creationId xmlns:p14="http://schemas.microsoft.com/office/powerpoint/2010/main" val="146386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WASC has</a:t>
            </a:r>
            <a:r>
              <a:rPr lang="en-US" baseline="0" dirty="0" smtClean="0"/>
              <a:t> changed its format and now requires every school to use the 8 LACAP priorities</a:t>
            </a:r>
          </a:p>
          <a:p>
            <a:r>
              <a:rPr lang="en-US" baseline="0" dirty="0" smtClean="0"/>
              <a:t>You have a hand out!  The main key requirements are Basic Services &amp; Implementation of CA academic standards CC, </a:t>
            </a:r>
            <a:r>
              <a:rPr lang="en-US" baseline="0" dirty="0" err="1" smtClean="0"/>
              <a:t>ect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B742C89-FE0F-DB44-8928-366D1A47672E}" type="slidenum">
              <a:rPr lang="en-US" smtClean="0"/>
              <a:t>3</a:t>
            </a:fld>
            <a:endParaRPr lang="en-US"/>
          </a:p>
        </p:txBody>
      </p:sp>
    </p:spTree>
    <p:extLst>
      <p:ext uri="{BB962C8B-B14F-4D97-AF65-F5344CB8AC3E}">
        <p14:creationId xmlns:p14="http://schemas.microsoft.com/office/powerpoint/2010/main" val="51753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requirements</a:t>
            </a:r>
          </a:p>
          <a:p>
            <a:r>
              <a:rPr lang="en-US" baseline="0" dirty="0" smtClean="0"/>
              <a:t>Parent Involvement, Student Achievement, Student Engagement</a:t>
            </a:r>
            <a:endParaRPr lang="en-US" dirty="0"/>
          </a:p>
        </p:txBody>
      </p:sp>
      <p:sp>
        <p:nvSpPr>
          <p:cNvPr id="4" name="Slide Number Placeholder 3"/>
          <p:cNvSpPr>
            <a:spLocks noGrp="1"/>
          </p:cNvSpPr>
          <p:nvPr>
            <p:ph type="sldNum" sz="quarter" idx="10"/>
          </p:nvPr>
        </p:nvSpPr>
        <p:spPr/>
        <p:txBody>
          <a:bodyPr/>
          <a:lstStyle/>
          <a:p>
            <a:fld id="{DD39F4E5-766D-394B-88AA-EB537BF33B46}" type="slidenum">
              <a:rPr lang="en-US" smtClean="0"/>
              <a:t>4</a:t>
            </a:fld>
            <a:endParaRPr lang="en-US"/>
          </a:p>
        </p:txBody>
      </p:sp>
    </p:spTree>
    <p:extLst>
      <p:ext uri="{BB962C8B-B14F-4D97-AF65-F5344CB8AC3E}">
        <p14:creationId xmlns:p14="http://schemas.microsoft.com/office/powerpoint/2010/main" val="102866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three of the Key requirements</a:t>
            </a:r>
            <a:r>
              <a:rPr lang="en-US" baseline="0" dirty="0" smtClean="0"/>
              <a:t> School Climate, Course Access, Other Student Outcomes</a:t>
            </a:r>
            <a:endParaRPr lang="en-US" dirty="0"/>
          </a:p>
        </p:txBody>
      </p:sp>
      <p:sp>
        <p:nvSpPr>
          <p:cNvPr id="4" name="Slide Number Placeholder 3"/>
          <p:cNvSpPr>
            <a:spLocks noGrp="1"/>
          </p:cNvSpPr>
          <p:nvPr>
            <p:ph type="sldNum" sz="quarter" idx="10"/>
          </p:nvPr>
        </p:nvSpPr>
        <p:spPr/>
        <p:txBody>
          <a:bodyPr/>
          <a:lstStyle/>
          <a:p>
            <a:fld id="{9B742C89-FE0F-DB44-8928-366D1A47672E}" type="slidenum">
              <a:rPr lang="en-US" smtClean="0"/>
              <a:t>5</a:t>
            </a:fld>
            <a:endParaRPr lang="en-US"/>
          </a:p>
        </p:txBody>
      </p:sp>
    </p:spTree>
    <p:extLst>
      <p:ext uri="{BB962C8B-B14F-4D97-AF65-F5344CB8AC3E}">
        <p14:creationId xmlns:p14="http://schemas.microsoft.com/office/powerpoint/2010/main" val="971548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3323608-15ED-8947-B9DF-F80006F266C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073010"/>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FF5D7-9257-C841-960B-E2F6410064DB}"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23608-15ED-8947-B9DF-F80006F266C4}" type="slidenum">
              <a:rPr lang="en-US" smtClean="0"/>
              <a:t>‹#›</a:t>
            </a:fld>
            <a:endParaRPr lang="en-US"/>
          </a:p>
        </p:txBody>
      </p:sp>
    </p:spTree>
    <p:extLst>
      <p:ext uri="{BB962C8B-B14F-4D97-AF65-F5344CB8AC3E}">
        <p14:creationId xmlns:p14="http://schemas.microsoft.com/office/powerpoint/2010/main" val="126231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91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6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spTree>
    <p:extLst>
      <p:ext uri="{BB962C8B-B14F-4D97-AF65-F5344CB8AC3E}">
        <p14:creationId xmlns:p14="http://schemas.microsoft.com/office/powerpoint/2010/main" val="182836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70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08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451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325642"/>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spTree>
    <p:extLst>
      <p:ext uri="{BB962C8B-B14F-4D97-AF65-F5344CB8AC3E}">
        <p14:creationId xmlns:p14="http://schemas.microsoft.com/office/powerpoint/2010/main" val="182484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FF5D7-9257-C841-960B-E2F6410064D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23608-15ED-8947-B9DF-F80006F266C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852209"/>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2FF5D7-9257-C841-960B-E2F6410064DB}"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23608-15ED-8947-B9DF-F80006F266C4}" type="slidenum">
              <a:rPr lang="en-US" smtClean="0"/>
              <a:t>‹#›</a:t>
            </a:fld>
            <a:endParaRPr lang="en-US"/>
          </a:p>
        </p:txBody>
      </p:sp>
    </p:spTree>
    <p:extLst>
      <p:ext uri="{BB962C8B-B14F-4D97-AF65-F5344CB8AC3E}">
        <p14:creationId xmlns:p14="http://schemas.microsoft.com/office/powerpoint/2010/main" val="414047705"/>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2FF5D7-9257-C841-960B-E2F6410064DB}"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23608-15ED-8947-B9DF-F80006F266C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761655"/>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2FF5D7-9257-C841-960B-E2F6410064DB}"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23608-15ED-8947-B9DF-F80006F266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36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FF5D7-9257-C841-960B-E2F6410064DB}"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23608-15ED-8947-B9DF-F80006F266C4}" type="slidenum">
              <a:rPr lang="en-US" smtClean="0"/>
              <a:t>‹#›</a:t>
            </a:fld>
            <a:endParaRPr lang="en-US"/>
          </a:p>
        </p:txBody>
      </p:sp>
    </p:spTree>
    <p:extLst>
      <p:ext uri="{BB962C8B-B14F-4D97-AF65-F5344CB8AC3E}">
        <p14:creationId xmlns:p14="http://schemas.microsoft.com/office/powerpoint/2010/main" val="1161013562"/>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FF5D7-9257-C841-960B-E2F6410064DB}"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23608-15ED-8947-B9DF-F80006F266C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519892"/>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FF5D7-9257-C841-960B-E2F6410064DB}"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323608-15ED-8947-B9DF-F80006F266C4}" type="slidenum">
              <a:rPr lang="en-US" smtClean="0"/>
              <a:t>‹#›</a:t>
            </a:fld>
            <a:endParaRPr lang="en-US"/>
          </a:p>
        </p:txBody>
      </p:sp>
    </p:spTree>
    <p:extLst>
      <p:ext uri="{BB962C8B-B14F-4D97-AF65-F5344CB8AC3E}">
        <p14:creationId xmlns:p14="http://schemas.microsoft.com/office/powerpoint/2010/main" val="203946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2FF5D7-9257-C841-960B-E2F6410064DB}" type="datetimeFigureOut">
              <a:rPr lang="en-US" smtClean="0"/>
              <a:t>4/30/2018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323608-15ED-8947-B9DF-F80006F266C4}" type="slidenum">
              <a:rPr lang="en-US" smtClean="0"/>
              <a:t>‹#›</a:t>
            </a:fld>
            <a:endParaRPr lang="en-US"/>
          </a:p>
        </p:txBody>
      </p:sp>
    </p:spTree>
    <p:extLst>
      <p:ext uri="{BB962C8B-B14F-4D97-AF65-F5344CB8AC3E}">
        <p14:creationId xmlns:p14="http://schemas.microsoft.com/office/powerpoint/2010/main" val="40416666"/>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 id="2147484446" r:id="rId12"/>
    <p:sldLayoutId id="2147484447" r:id="rId13"/>
    <p:sldLayoutId id="2147484448" r:id="rId14"/>
    <p:sldLayoutId id="2147484449" r:id="rId15"/>
    <p:sldLayoutId id="2147484450" r:id="rId16"/>
    <p:sldLayoutId id="214748445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imgres?imgurl=https://www.ssu.edu/wp-content/uploads/gradcap.png&amp;imgrefurl=https://www.ssu.edu/news-events/event/graduation-2017/&amp;docid=-RwjWQWaacy3EM&amp;tbnid=UoEcJRul3mCKYM:&amp;vet=10ahUKEwjfnt6t_7faAhUrl1QKHRCYCdYQMwj9ASgbMBs..i&amp;w=2955&amp;h=1989&amp;safe=strict&amp;bih=701&amp;biw=1280&amp;q=graduations&amp;ved=0ahUKEwjfnt6t_7faAhUrl1QKHRCYCdYQMwj9ASgbMBs&amp;iact=mrc&amp;uact=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WASC </a:t>
            </a:r>
            <a:endParaRPr lang="en-US" dirty="0"/>
          </a:p>
        </p:txBody>
      </p:sp>
      <p:sp>
        <p:nvSpPr>
          <p:cNvPr id="3" name="Subtitle 2"/>
          <p:cNvSpPr>
            <a:spLocks noGrp="1"/>
          </p:cNvSpPr>
          <p:nvPr>
            <p:ph type="subTitle" idx="1"/>
          </p:nvPr>
        </p:nvSpPr>
        <p:spPr/>
        <p:txBody>
          <a:bodyPr>
            <a:normAutofit lnSpcReduction="10000"/>
          </a:bodyPr>
          <a:lstStyle/>
          <a:p>
            <a:r>
              <a:rPr lang="en-US" dirty="0" smtClean="0"/>
              <a:t>LCAP, LAUSD GOALS, FHS GOALs</a:t>
            </a:r>
          </a:p>
          <a:p>
            <a:r>
              <a:rPr lang="en-US" dirty="0" smtClean="0"/>
              <a:t>Tuesday, April </a:t>
            </a:r>
            <a:r>
              <a:rPr lang="en-US" dirty="0" smtClean="0"/>
              <a:t>24</a:t>
            </a:r>
            <a:r>
              <a:rPr lang="en-US" baseline="30000" dirty="0" smtClean="0"/>
              <a:t>th</a:t>
            </a:r>
            <a:endParaRPr lang="en-US" dirty="0" smtClean="0"/>
          </a:p>
          <a:p>
            <a:r>
              <a:rPr lang="en-US" dirty="0" smtClean="0"/>
              <a:t>Courtesy of BA </a:t>
            </a:r>
            <a:r>
              <a:rPr lang="en-US" smtClean="0"/>
              <a:t>Rory Seidman at Franklin HS</a:t>
            </a:r>
            <a:endParaRPr lang="en-US" dirty="0"/>
          </a:p>
        </p:txBody>
      </p:sp>
    </p:spTree>
    <p:extLst>
      <p:ext uri="{BB962C8B-B14F-4D97-AF65-F5344CB8AC3E}">
        <p14:creationId xmlns:p14="http://schemas.microsoft.com/office/powerpoint/2010/main" val="10996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FHS Meets these goals</a:t>
            </a:r>
          </a:p>
        </p:txBody>
      </p:sp>
      <p:sp>
        <p:nvSpPr>
          <p:cNvPr id="3" name="Content Placeholder 2"/>
          <p:cNvSpPr>
            <a:spLocks noGrp="1"/>
          </p:cNvSpPr>
          <p:nvPr>
            <p:ph idx="1"/>
          </p:nvPr>
        </p:nvSpPr>
        <p:spPr/>
        <p:txBody>
          <a:bodyPr>
            <a:normAutofit lnSpcReduction="10000"/>
          </a:bodyPr>
          <a:lstStyle/>
          <a:p>
            <a:pPr lvl="0"/>
            <a:r>
              <a:rPr lang="en-US" dirty="0"/>
              <a:t>Increase 8</a:t>
            </a:r>
            <a:r>
              <a:rPr lang="en-US" baseline="30000" dirty="0"/>
              <a:t>th</a:t>
            </a:r>
            <a:r>
              <a:rPr lang="en-US" dirty="0"/>
              <a:t> &amp; 11</a:t>
            </a:r>
            <a:r>
              <a:rPr lang="en-US" baseline="30000" dirty="0"/>
              <a:t>th</a:t>
            </a:r>
            <a:r>
              <a:rPr lang="en-US" dirty="0"/>
              <a:t> ELA Standards Proficiency</a:t>
            </a:r>
          </a:p>
          <a:p>
            <a:pPr lvl="0"/>
            <a:r>
              <a:rPr lang="en-US" dirty="0"/>
              <a:t>Increase 8</a:t>
            </a:r>
            <a:r>
              <a:rPr lang="en-US" baseline="30000" dirty="0"/>
              <a:t>th</a:t>
            </a:r>
            <a:r>
              <a:rPr lang="en-US" dirty="0"/>
              <a:t> &amp; 11</a:t>
            </a:r>
            <a:r>
              <a:rPr lang="en-US" baseline="30000" dirty="0"/>
              <a:t>th</a:t>
            </a:r>
            <a:r>
              <a:rPr lang="en-US" dirty="0"/>
              <a:t> Math Standards Proficiency</a:t>
            </a:r>
          </a:p>
          <a:p>
            <a:pPr lvl="0"/>
            <a:r>
              <a:rPr lang="en-US" dirty="0"/>
              <a:t>Increase Reclassification rate for ELs</a:t>
            </a:r>
          </a:p>
          <a:p>
            <a:pPr lvl="0"/>
            <a:r>
              <a:rPr lang="en-US" dirty="0"/>
              <a:t>Increase English Learners progress on ELCAP</a:t>
            </a:r>
          </a:p>
          <a:p>
            <a:pPr lvl="0"/>
            <a:r>
              <a:rPr lang="en-US" dirty="0"/>
              <a:t>Decrease LTELS (Long Term English Learners)</a:t>
            </a:r>
          </a:p>
          <a:p>
            <a:r>
              <a:rPr lang="en-US" dirty="0"/>
              <a:t>Inclusion of SPED into General ED  (</a:t>
            </a:r>
            <a:r>
              <a:rPr lang="en-US" dirty="0" smtClean="0"/>
              <a:t>Increase SPED in </a:t>
            </a:r>
            <a:r>
              <a:rPr lang="en-US" dirty="0"/>
              <a:t>General Ed 80% of day </a:t>
            </a:r>
          </a:p>
        </p:txBody>
      </p:sp>
    </p:spTree>
    <p:extLst>
      <p:ext uri="{BB962C8B-B14F-4D97-AF65-F5344CB8AC3E}">
        <p14:creationId xmlns:p14="http://schemas.microsoft.com/office/powerpoint/2010/main" val="1891853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6800"/>
            <a:ext cx="9601196" cy="1333500"/>
          </a:xfrm>
        </p:spPr>
        <p:txBody>
          <a:bodyPr>
            <a:noAutofit/>
          </a:bodyPr>
          <a:lstStyle/>
          <a:p>
            <a:r>
              <a:rPr lang="en-US" dirty="0" smtClean="0"/>
              <a:t>GOAL #3     100% Attendance</a:t>
            </a:r>
            <a:br>
              <a:rPr lang="en-US" dirty="0" smtClean="0"/>
            </a:b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600" b="1" dirty="0" smtClean="0"/>
              <a:t>LCAP Priorities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5. Student Engagement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50" y="1981200"/>
            <a:ext cx="5029200" cy="3543300"/>
          </a:xfrm>
          <a:prstGeom prst="rect">
            <a:avLst/>
          </a:prstGeom>
        </p:spPr>
      </p:pic>
    </p:spTree>
    <p:extLst>
      <p:ext uri="{BB962C8B-B14F-4D97-AF65-F5344CB8AC3E}">
        <p14:creationId xmlns:p14="http://schemas.microsoft.com/office/powerpoint/2010/main" val="327835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FHS Meets these goals</a:t>
            </a:r>
          </a:p>
        </p:txBody>
      </p:sp>
      <p:sp>
        <p:nvSpPr>
          <p:cNvPr id="3" name="Content Placeholder 2"/>
          <p:cNvSpPr>
            <a:spLocks noGrp="1"/>
          </p:cNvSpPr>
          <p:nvPr>
            <p:ph idx="1"/>
          </p:nvPr>
        </p:nvSpPr>
        <p:spPr/>
        <p:txBody>
          <a:bodyPr/>
          <a:lstStyle/>
          <a:p>
            <a:pPr lvl="0"/>
            <a:r>
              <a:rPr lang="en-US" dirty="0"/>
              <a:t>Increase students attending 180+ school days</a:t>
            </a:r>
          </a:p>
          <a:p>
            <a:r>
              <a:rPr lang="en-US" dirty="0"/>
              <a:t>Decrease chronic absenteeism </a:t>
            </a:r>
          </a:p>
        </p:txBody>
      </p:sp>
    </p:spTree>
    <p:extLst>
      <p:ext uri="{BB962C8B-B14F-4D97-AF65-F5344CB8AC3E}">
        <p14:creationId xmlns:p14="http://schemas.microsoft.com/office/powerpoint/2010/main" val="1906616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dirty="0" smtClean="0"/>
              <a:t>#4: Parent, community &amp; student engagement</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1" dirty="0" smtClean="0"/>
              <a:t>LCAP Priorities</a:t>
            </a:r>
            <a:endParaRPr lang="en-US" sz="4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3600" b="1" dirty="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3. Parent Involvement</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6. School Climate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749" y="2556932"/>
            <a:ext cx="4831679" cy="3046943"/>
          </a:xfrm>
          <a:prstGeom prst="rect">
            <a:avLst/>
          </a:prstGeom>
        </p:spPr>
      </p:pic>
    </p:spTree>
    <p:extLst>
      <p:ext uri="{BB962C8B-B14F-4D97-AF65-F5344CB8AC3E}">
        <p14:creationId xmlns:p14="http://schemas.microsoft.com/office/powerpoint/2010/main" val="1742930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FHS Meets these goals</a:t>
            </a:r>
          </a:p>
        </p:txBody>
      </p:sp>
      <p:sp>
        <p:nvSpPr>
          <p:cNvPr id="3" name="Content Placeholder 2"/>
          <p:cNvSpPr>
            <a:spLocks noGrp="1"/>
          </p:cNvSpPr>
          <p:nvPr>
            <p:ph idx="1"/>
          </p:nvPr>
        </p:nvSpPr>
        <p:spPr/>
        <p:txBody>
          <a:bodyPr/>
          <a:lstStyle/>
          <a:p>
            <a:pPr lvl="0"/>
            <a:r>
              <a:rPr lang="en-US" dirty="0"/>
              <a:t>Increase students feeling connected</a:t>
            </a:r>
          </a:p>
          <a:p>
            <a:pPr lvl="0"/>
            <a:r>
              <a:rPr lang="en-US" dirty="0"/>
              <a:t>Increase parents completing </a:t>
            </a:r>
            <a:r>
              <a:rPr lang="en-US" dirty="0" smtClean="0"/>
              <a:t>Social Emotional Support (SES)</a:t>
            </a:r>
            <a:endParaRPr lang="en-US" dirty="0"/>
          </a:p>
          <a:p>
            <a:pPr lvl="0"/>
            <a:r>
              <a:rPr lang="en-US" dirty="0"/>
              <a:t>Increase Parent Academic Initiative training</a:t>
            </a:r>
          </a:p>
          <a:p>
            <a:r>
              <a:rPr lang="en-US" dirty="0"/>
              <a:t>Increase Parents reporting resource access </a:t>
            </a:r>
          </a:p>
        </p:txBody>
      </p:sp>
    </p:spTree>
    <p:extLst>
      <p:ext uri="{BB962C8B-B14F-4D97-AF65-F5344CB8AC3E}">
        <p14:creationId xmlns:p14="http://schemas.microsoft.com/office/powerpoint/2010/main" val="1657643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#5  Ensure School Safety</a:t>
            </a:r>
            <a:endParaRPr lang="en-US" dirty="0"/>
          </a:p>
        </p:txBody>
      </p:sp>
      <p:sp>
        <p:nvSpPr>
          <p:cNvPr id="3" name="Content Placeholder 2"/>
          <p:cNvSpPr>
            <a:spLocks noGrp="1"/>
          </p:cNvSpPr>
          <p:nvPr>
            <p:ph idx="1"/>
          </p:nvPr>
        </p:nvSpPr>
        <p:spPr/>
        <p:txBody>
          <a:bodyPr/>
          <a:lstStyle/>
          <a:p>
            <a:pPr marL="0" indent="0" defTabSz="914400">
              <a:spcBef>
                <a:spcPts val="0"/>
              </a:spcBef>
              <a:spcAft>
                <a:spcPts val="0"/>
              </a:spcAft>
              <a:buClrTx/>
              <a:buSzTx/>
              <a:buNone/>
            </a:pPr>
            <a:r>
              <a:rPr lang="en-US" sz="4000" b="1" dirty="0"/>
              <a:t>LCAP Priorities</a:t>
            </a:r>
          </a:p>
          <a:p>
            <a:pPr marL="0" marR="0" lvl="0" indent="0" defTabSz="914400" eaLnBrk="1" fontAlgn="auto" latinLnBrk="0" hangingPunct="1">
              <a:lnSpc>
                <a:spcPct val="100000"/>
              </a:lnSpc>
              <a:spcBef>
                <a:spcPts val="0"/>
              </a:spcBef>
              <a:spcAft>
                <a:spcPts val="0"/>
              </a:spcAft>
              <a:buClrTx/>
              <a:buSzTx/>
              <a:buNone/>
              <a:tabLst/>
              <a:defRPr/>
            </a:pPr>
            <a:endParaRPr lang="en-US" dirty="0" smtClean="0"/>
          </a:p>
          <a:p>
            <a:pPr marL="0" marR="0" lvl="0" indent="0" defTabSz="914400" eaLnBrk="1" fontAlgn="auto" latinLnBrk="0" hangingPunct="1">
              <a:lnSpc>
                <a:spcPct val="100000"/>
              </a:lnSpc>
              <a:spcBef>
                <a:spcPts val="0"/>
              </a:spcBef>
              <a:spcAft>
                <a:spcPts val="0"/>
              </a:spcAft>
              <a:buClrTx/>
              <a:buSzTx/>
              <a:buNone/>
              <a:tabLst/>
              <a:defRPr/>
            </a:pPr>
            <a:r>
              <a:rPr lang="en-US" sz="3600" dirty="0" smtClean="0"/>
              <a:t>6. School Climate</a:t>
            </a:r>
          </a:p>
          <a:p>
            <a:pPr marL="0" marR="0" lvl="0" indent="0" defTabSz="914400" eaLnBrk="1" fontAlgn="auto" latinLnBrk="0" hangingPunct="1">
              <a:lnSpc>
                <a:spcPct val="100000"/>
              </a:lnSpc>
              <a:spcBef>
                <a:spcPts val="0"/>
              </a:spcBef>
              <a:spcAft>
                <a:spcPts val="0"/>
              </a:spcAft>
              <a:buClrTx/>
              <a:buSzTx/>
              <a:buNone/>
              <a:tabLst/>
              <a:defRPr/>
            </a:pPr>
            <a:r>
              <a:rPr lang="en-US" sz="3600" dirty="0" smtClean="0"/>
              <a:t>8. Other Outcomes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285999"/>
            <a:ext cx="4664270" cy="3052233"/>
          </a:xfrm>
          <a:prstGeom prst="rect">
            <a:avLst/>
          </a:prstGeom>
        </p:spPr>
      </p:pic>
    </p:spTree>
    <p:extLst>
      <p:ext uri="{BB962C8B-B14F-4D97-AF65-F5344CB8AC3E}">
        <p14:creationId xmlns:p14="http://schemas.microsoft.com/office/powerpoint/2010/main" val="1126588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FHS Meets these goals</a:t>
            </a:r>
          </a:p>
        </p:txBody>
      </p:sp>
      <p:sp>
        <p:nvSpPr>
          <p:cNvPr id="3" name="Content Placeholder 2"/>
          <p:cNvSpPr>
            <a:spLocks noGrp="1"/>
          </p:cNvSpPr>
          <p:nvPr>
            <p:ph idx="1"/>
          </p:nvPr>
        </p:nvSpPr>
        <p:spPr/>
        <p:txBody>
          <a:bodyPr/>
          <a:lstStyle/>
          <a:p>
            <a:pPr lvl="0"/>
            <a:r>
              <a:rPr lang="en-US" dirty="0"/>
              <a:t>Decrease single student suspension rate</a:t>
            </a:r>
          </a:p>
          <a:p>
            <a:pPr lvl="0"/>
            <a:r>
              <a:rPr lang="en-US" dirty="0"/>
              <a:t>Decrease instructional days lost to suspension</a:t>
            </a:r>
          </a:p>
          <a:p>
            <a:pPr lvl="0"/>
            <a:r>
              <a:rPr lang="en-US" dirty="0"/>
              <a:t>Maintain or reduce low expulsion rate</a:t>
            </a:r>
          </a:p>
          <a:p>
            <a:r>
              <a:rPr lang="en-US" dirty="0"/>
              <a:t>Increase school with discipline foundation policy </a:t>
            </a:r>
          </a:p>
        </p:txBody>
      </p:sp>
    </p:spTree>
    <p:extLst>
      <p:ext uri="{BB962C8B-B14F-4D97-AF65-F5344CB8AC3E}">
        <p14:creationId xmlns:p14="http://schemas.microsoft.com/office/powerpoint/2010/main" val="1009007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#6  Provide Basic Services</a:t>
            </a:r>
            <a:endParaRPr lang="en-US" dirty="0"/>
          </a:p>
        </p:txBody>
      </p:sp>
      <p:sp>
        <p:nvSpPr>
          <p:cNvPr id="3" name="Content Placeholder 2"/>
          <p:cNvSpPr>
            <a:spLocks noGrp="1"/>
          </p:cNvSpPr>
          <p:nvPr>
            <p:ph idx="1"/>
          </p:nvPr>
        </p:nvSpPr>
        <p:spPr/>
        <p:txBody>
          <a:bodyPr/>
          <a:lstStyle/>
          <a:p>
            <a:pPr marL="0" indent="0" defTabSz="914400">
              <a:spcBef>
                <a:spcPts val="0"/>
              </a:spcBef>
              <a:spcAft>
                <a:spcPts val="0"/>
              </a:spcAft>
              <a:buClrTx/>
              <a:buSzTx/>
              <a:buNone/>
            </a:pPr>
            <a:r>
              <a:rPr lang="en-US" sz="4000" b="1" dirty="0"/>
              <a:t>LCAP </a:t>
            </a:r>
            <a:r>
              <a:rPr lang="en-US" sz="4000" b="1" dirty="0" smtClean="0"/>
              <a:t>Priorities</a:t>
            </a:r>
          </a:p>
          <a:p>
            <a:pPr marL="0" indent="0" defTabSz="914400">
              <a:spcBef>
                <a:spcPts val="0"/>
              </a:spcBef>
              <a:spcAft>
                <a:spcPts val="0"/>
              </a:spcAft>
              <a:buClrTx/>
              <a:buSzTx/>
              <a:buNone/>
            </a:pPr>
            <a:endParaRPr lang="en-US" sz="1000" b="1" dirty="0" smtClean="0"/>
          </a:p>
          <a:p>
            <a:pPr marL="0" indent="0" defTabSz="914400">
              <a:spcBef>
                <a:spcPts val="0"/>
              </a:spcBef>
              <a:spcAft>
                <a:spcPts val="0"/>
              </a:spcAft>
              <a:buClrTx/>
              <a:buSzTx/>
              <a:buNone/>
            </a:pPr>
            <a:r>
              <a:rPr lang="en-US" sz="3600" dirty="0" smtClean="0"/>
              <a:t>1. Basic Services</a:t>
            </a:r>
            <a:endParaRPr lang="en-US" sz="3600" dirty="0"/>
          </a:p>
          <a:p>
            <a:pPr marL="0" indent="0" defTabSz="914400">
              <a:spcBef>
                <a:spcPts val="0"/>
              </a:spcBef>
              <a:spcAft>
                <a:spcPts val="0"/>
              </a:spcAft>
              <a:buClrTx/>
              <a:buSzTx/>
              <a:buNone/>
            </a:pPr>
            <a:r>
              <a:rPr lang="en-US" sz="3600" dirty="0" smtClean="0"/>
              <a:t>5.  Student Engagement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3035300"/>
            <a:ext cx="4241800" cy="1549400"/>
          </a:xfrm>
          <a:prstGeom prst="rect">
            <a:avLst/>
          </a:prstGeom>
        </p:spPr>
      </p:pic>
    </p:spTree>
    <p:extLst>
      <p:ext uri="{BB962C8B-B14F-4D97-AF65-F5344CB8AC3E}">
        <p14:creationId xmlns:p14="http://schemas.microsoft.com/office/powerpoint/2010/main" val="1911622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FHS Meets these goals</a:t>
            </a:r>
          </a:p>
        </p:txBody>
      </p:sp>
      <p:sp>
        <p:nvSpPr>
          <p:cNvPr id="3" name="Content Placeholder 2"/>
          <p:cNvSpPr>
            <a:spLocks noGrp="1"/>
          </p:cNvSpPr>
          <p:nvPr>
            <p:ph idx="1"/>
          </p:nvPr>
        </p:nvSpPr>
        <p:spPr/>
        <p:txBody>
          <a:bodyPr/>
          <a:lstStyle/>
          <a:p>
            <a:pPr lvl="0"/>
            <a:r>
              <a:rPr lang="en-US" dirty="0"/>
              <a:t>Teachers appropriately credentialed</a:t>
            </a:r>
          </a:p>
          <a:p>
            <a:pPr lvl="0"/>
            <a:r>
              <a:rPr lang="en-US" dirty="0"/>
              <a:t>Increase Performance</a:t>
            </a:r>
            <a:r>
              <a:rPr lang="en-US" b="1" dirty="0"/>
              <a:t> </a:t>
            </a:r>
            <a:r>
              <a:rPr lang="en-US" dirty="0"/>
              <a:t>Educator Development and Support: </a:t>
            </a:r>
            <a:r>
              <a:rPr lang="en-US" dirty="0" smtClean="0"/>
              <a:t>Teachers (EDST) Performance Evaluations (new stull)</a:t>
            </a:r>
            <a:endParaRPr lang="en-US" dirty="0"/>
          </a:p>
          <a:p>
            <a:pPr lvl="0"/>
            <a:r>
              <a:rPr lang="en-US" dirty="0"/>
              <a:t>Increase school based staff attendance 96%+</a:t>
            </a:r>
          </a:p>
          <a:p>
            <a:pPr lvl="0"/>
            <a:r>
              <a:rPr lang="en-US" dirty="0"/>
              <a:t>Williams compliance instructional materials</a:t>
            </a:r>
          </a:p>
          <a:p>
            <a:r>
              <a:rPr lang="en-US" dirty="0"/>
              <a:t>Maintain facilities in good repair </a:t>
            </a:r>
          </a:p>
        </p:txBody>
      </p:sp>
    </p:spTree>
    <p:extLst>
      <p:ext uri="{BB962C8B-B14F-4D97-AF65-F5344CB8AC3E}">
        <p14:creationId xmlns:p14="http://schemas.microsoft.com/office/powerpoint/2010/main" val="1293345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LAUSD goals &amp; FHS</a:t>
            </a:r>
            <a:endParaRPr lang="en-US" dirty="0"/>
          </a:p>
        </p:txBody>
      </p:sp>
      <p:sp>
        <p:nvSpPr>
          <p:cNvPr id="3" name="Content Placeholder 2"/>
          <p:cNvSpPr>
            <a:spLocks noGrp="1"/>
          </p:cNvSpPr>
          <p:nvPr>
            <p:ph idx="1"/>
          </p:nvPr>
        </p:nvSpPr>
        <p:spPr/>
        <p:txBody>
          <a:bodyPr/>
          <a:lstStyle/>
          <a:p>
            <a:r>
              <a:rPr lang="en-US" dirty="0" smtClean="0"/>
              <a:t>Support the following:</a:t>
            </a:r>
          </a:p>
          <a:p>
            <a:r>
              <a:rPr lang="en-US" dirty="0" smtClean="0"/>
              <a:t>Franklin High Students</a:t>
            </a:r>
          </a:p>
          <a:p>
            <a:r>
              <a:rPr lang="en-US" dirty="0" smtClean="0"/>
              <a:t>Also, our English Learners, Long Term English Learners, Low Income students, and our Foster Youth!</a:t>
            </a:r>
          </a:p>
          <a:p>
            <a:endParaRPr lang="en-US" dirty="0"/>
          </a:p>
          <a:p>
            <a:pPr marL="0" indent="0" algn="r">
              <a:buNone/>
            </a:pPr>
            <a:r>
              <a:rPr lang="en-US" b="1" dirty="0" smtClean="0"/>
              <a:t>WE DO MAKE A DIFFERENCE!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578643"/>
            <a:ext cx="3752850" cy="28146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2000"/>
            <a:ext cx="3505200" cy="1687116"/>
          </a:xfrm>
          <a:prstGeom prst="rect">
            <a:avLst/>
          </a:prstGeom>
        </p:spPr>
      </p:pic>
    </p:spTree>
    <p:extLst>
      <p:ext uri="{BB962C8B-B14F-4D97-AF65-F5344CB8AC3E}">
        <p14:creationId xmlns:p14="http://schemas.microsoft.com/office/powerpoint/2010/main" val="192875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rmAutofit/>
          </a:bodyPr>
          <a:lstStyle/>
          <a:p>
            <a:r>
              <a:rPr lang="en-US" dirty="0" smtClean="0"/>
              <a:t>WASC Background</a:t>
            </a:r>
            <a:br>
              <a:rPr lang="en-US" dirty="0" smtClean="0"/>
            </a:br>
            <a:r>
              <a:rPr lang="en-US" sz="2200" dirty="0" smtClean="0"/>
              <a:t>Local Control Funding Plan = </a:t>
            </a:r>
            <a:r>
              <a:rPr lang="en-US" sz="2200" b="1" dirty="0" smtClean="0"/>
              <a:t>Local Control and Accountability Plan (LCAP)</a:t>
            </a:r>
            <a:endParaRPr lang="en-US" sz="2200" b="1" dirty="0"/>
          </a:p>
        </p:txBody>
      </p:sp>
      <p:sp>
        <p:nvSpPr>
          <p:cNvPr id="3" name="Vertical Text Placeholder 2"/>
          <p:cNvSpPr>
            <a:spLocks noGrp="1"/>
          </p:cNvSpPr>
          <p:nvPr>
            <p:ph type="body" orient="vert" idx="1"/>
          </p:nvPr>
        </p:nvSpPr>
        <p:spPr/>
        <p:txBody>
          <a:bodyPr vert="horz"/>
          <a:lstStyle/>
          <a:p>
            <a:r>
              <a:rPr lang="en-US" dirty="0"/>
              <a:t>On July 1, 2013, Governor Jerry Brown signed into law the new </a:t>
            </a:r>
            <a:r>
              <a:rPr lang="en-US" i="1" dirty="0"/>
              <a:t>Local Control Funding Formula</a:t>
            </a:r>
            <a:r>
              <a:rPr lang="en-US" dirty="0"/>
              <a:t> (</a:t>
            </a:r>
            <a:r>
              <a:rPr lang="en-US" i="1" dirty="0"/>
              <a:t>LCFF</a:t>
            </a:r>
            <a:r>
              <a:rPr lang="en-US" dirty="0"/>
              <a:t>), which significantly changes how California </a:t>
            </a:r>
            <a:r>
              <a:rPr lang="en-US" i="1" dirty="0"/>
              <a:t>funds</a:t>
            </a:r>
            <a:r>
              <a:rPr lang="en-US" dirty="0"/>
              <a:t> its K-12 schools and gives </a:t>
            </a:r>
            <a:r>
              <a:rPr lang="en-US" b="1" dirty="0"/>
              <a:t>school districts </a:t>
            </a:r>
            <a:r>
              <a:rPr lang="en-US" dirty="0"/>
              <a:t>more authority over how the money will be spent.</a:t>
            </a:r>
          </a:p>
          <a:p>
            <a:r>
              <a:rPr lang="en-US" dirty="0" smtClean="0"/>
              <a:t>The </a:t>
            </a:r>
            <a:r>
              <a:rPr lang="en-US" dirty="0"/>
              <a:t>thrust of the new system is to encourage self-improvement and to provide support to schools that fail to show progress in the </a:t>
            </a:r>
            <a:r>
              <a:rPr lang="en-US" b="1" dirty="0"/>
              <a:t>eight LCAP priority areas.</a:t>
            </a:r>
          </a:p>
        </p:txBody>
      </p:sp>
    </p:spTree>
    <p:extLst>
      <p:ext uri="{BB962C8B-B14F-4D97-AF65-F5344CB8AC3E}">
        <p14:creationId xmlns:p14="http://schemas.microsoft.com/office/powerpoint/2010/main" val="11104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93625"/>
          </a:xfrm>
        </p:spPr>
        <p:txBody>
          <a:bodyPr>
            <a:normAutofit fontScale="90000"/>
          </a:bodyPr>
          <a:lstStyle/>
          <a:p>
            <a:r>
              <a:rPr lang="en-US" b="1" dirty="0" smtClean="0"/>
              <a:t>Eight </a:t>
            </a:r>
            <a:r>
              <a:rPr lang="en-US" b="1" dirty="0"/>
              <a:t>LCAP priority </a:t>
            </a:r>
            <a:r>
              <a:rPr lang="en-US" b="1" dirty="0" smtClean="0"/>
              <a:t>areas</a:t>
            </a:r>
            <a:r>
              <a:rPr lang="en-US" b="1" dirty="0"/>
              <a:t/>
            </a:r>
            <a:br>
              <a:rPr lang="en-US" b="1" dirty="0"/>
            </a:br>
            <a:r>
              <a:rPr lang="en-US" sz="2000" b="1" dirty="0" smtClean="0"/>
              <a:t>Why is this important to us?</a:t>
            </a:r>
            <a:endParaRPr lang="en-US" sz="2000" dirty="0"/>
          </a:p>
        </p:txBody>
      </p:sp>
      <p:sp>
        <p:nvSpPr>
          <p:cNvPr id="3" name="Vertical Text Placeholder 2"/>
          <p:cNvSpPr>
            <a:spLocks noGrp="1"/>
          </p:cNvSpPr>
          <p:nvPr>
            <p:ph type="body" orient="vert" idx="1"/>
          </p:nvPr>
        </p:nvSpPr>
        <p:spPr>
          <a:xfrm>
            <a:off x="1295401" y="2090057"/>
            <a:ext cx="9601196" cy="4114800"/>
          </a:xfrm>
        </p:spPr>
        <p:txBody>
          <a:bodyPr vert="horz">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WASC revamped report to include the </a:t>
            </a:r>
            <a:r>
              <a:rPr lang="en-US" b="1" dirty="0" smtClean="0"/>
              <a:t>Eight LCAP priority areas</a:t>
            </a:r>
            <a:r>
              <a:rPr lang="en-US"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457200" lvl="0" indent="-457200">
              <a:buFont typeface="+mj-lt"/>
              <a:buAutoNum type="arabicPeriod"/>
            </a:pPr>
            <a:r>
              <a:rPr lang="en-US" b="1" dirty="0"/>
              <a:t>Basic Services:  </a:t>
            </a:r>
            <a:r>
              <a:rPr lang="en-US" dirty="0" smtClean="0"/>
              <a:t>Providing </a:t>
            </a:r>
            <a:r>
              <a:rPr lang="en-US" dirty="0"/>
              <a:t>all students access to fully credentialed teachers, instructional materials that align with state standards, and safe facilities</a:t>
            </a:r>
            <a:r>
              <a:rPr lang="en-US" dirty="0" smtClean="0"/>
              <a:t>.</a:t>
            </a:r>
            <a:r>
              <a:rPr lang="en-US" dirty="0"/>
              <a:t> </a:t>
            </a:r>
          </a:p>
          <a:p>
            <a:pPr marL="457200" lvl="0" indent="-457200">
              <a:buFont typeface="+mj-lt"/>
              <a:buAutoNum type="arabicPeriod"/>
            </a:pPr>
            <a:r>
              <a:rPr lang="en-US" b="1" dirty="0"/>
              <a:t>Implementation of California’s academic standards, including the Common Core State </a:t>
            </a:r>
            <a:r>
              <a:rPr lang="en-US" b="1" dirty="0" smtClean="0"/>
              <a:t>Standards:   </a:t>
            </a:r>
            <a:r>
              <a:rPr lang="en-US" dirty="0" smtClean="0"/>
              <a:t>Implementation </a:t>
            </a:r>
            <a:r>
              <a:rPr lang="en-US" dirty="0"/>
              <a:t>of California’s academic standards, including the Common Core State Standards in English language arts and math, Next Generation Science Standards, English language development, history social science, visual and performing arts, health education and physical education standards.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6822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52754"/>
          </a:xfrm>
        </p:spPr>
        <p:txBody>
          <a:bodyPr>
            <a:normAutofit fontScale="90000"/>
          </a:bodyPr>
          <a:lstStyle/>
          <a:p>
            <a:r>
              <a:rPr lang="en-US" b="1" dirty="0"/>
              <a:t>Eight LCAP priority areas</a:t>
            </a:r>
            <a:endParaRPr lang="en-US" dirty="0"/>
          </a:p>
        </p:txBody>
      </p:sp>
      <p:sp>
        <p:nvSpPr>
          <p:cNvPr id="3" name="Vertical Text Placeholder 2"/>
          <p:cNvSpPr>
            <a:spLocks noGrp="1"/>
          </p:cNvSpPr>
          <p:nvPr>
            <p:ph type="body" orient="vert" idx="1"/>
          </p:nvPr>
        </p:nvSpPr>
        <p:spPr>
          <a:xfrm>
            <a:off x="1295401" y="1779814"/>
            <a:ext cx="9601196" cy="4096054"/>
          </a:xfrm>
        </p:spPr>
        <p:txBody>
          <a:bodyPr vert="horz">
            <a:normAutofit/>
          </a:bodyPr>
          <a:lstStyle/>
          <a:p>
            <a:pPr marL="0" lvl="0" indent="0">
              <a:buNone/>
            </a:pPr>
            <a:r>
              <a:rPr lang="en-US" b="1" dirty="0" smtClean="0"/>
              <a:t>3. Parent </a:t>
            </a:r>
            <a:r>
              <a:rPr lang="en-US" b="1" dirty="0"/>
              <a:t>Involvement: </a:t>
            </a:r>
            <a:r>
              <a:rPr lang="en-US" dirty="0" smtClean="0"/>
              <a:t>Parent </a:t>
            </a:r>
            <a:r>
              <a:rPr lang="en-US" dirty="0"/>
              <a:t>involvement and participation, so the local </a:t>
            </a:r>
            <a:endParaRPr lang="en-US" dirty="0" smtClean="0"/>
          </a:p>
          <a:p>
            <a:pPr marL="0" lvl="0" indent="0">
              <a:buNone/>
            </a:pPr>
            <a:r>
              <a:rPr lang="en-US" dirty="0" smtClean="0"/>
              <a:t>community </a:t>
            </a:r>
            <a:r>
              <a:rPr lang="en-US" dirty="0"/>
              <a:t>is engaged in the decision-making process and the educational programs of </a:t>
            </a:r>
            <a:r>
              <a:rPr lang="en-US" dirty="0" smtClean="0"/>
              <a:t>students.</a:t>
            </a:r>
          </a:p>
          <a:p>
            <a:pPr marL="0" lvl="0" indent="0">
              <a:buNone/>
            </a:pPr>
            <a:r>
              <a:rPr lang="en-US" b="1" dirty="0" smtClean="0"/>
              <a:t>4. Student Achievement</a:t>
            </a:r>
            <a:r>
              <a:rPr lang="en-US" dirty="0" smtClean="0"/>
              <a:t>:  Improving </a:t>
            </a:r>
            <a:r>
              <a:rPr lang="en-US" dirty="0"/>
              <a:t>student achievement and outcomes along multiple measures, including test scores, English proficiency and college and career </a:t>
            </a:r>
            <a:r>
              <a:rPr lang="en-US" dirty="0" smtClean="0"/>
              <a:t>preparedness.</a:t>
            </a:r>
          </a:p>
          <a:p>
            <a:pPr marL="0" lvl="0" indent="0">
              <a:buNone/>
            </a:pPr>
            <a:r>
              <a:rPr lang="en-US" b="1" dirty="0" smtClean="0"/>
              <a:t>5. Student </a:t>
            </a:r>
            <a:r>
              <a:rPr lang="en-US" b="1" dirty="0"/>
              <a:t>Engagement: </a:t>
            </a:r>
            <a:r>
              <a:rPr lang="en-US" dirty="0" smtClean="0"/>
              <a:t>Supporting </a:t>
            </a:r>
            <a:r>
              <a:rPr lang="en-US" dirty="0"/>
              <a:t>student engagement, including whether students attend school or are chronically absent.</a:t>
            </a:r>
          </a:p>
          <a:p>
            <a:endParaRPr lang="en-US" dirty="0"/>
          </a:p>
        </p:txBody>
      </p:sp>
    </p:spTree>
    <p:extLst>
      <p:ext uri="{BB962C8B-B14F-4D97-AF65-F5344CB8AC3E}">
        <p14:creationId xmlns:p14="http://schemas.microsoft.com/office/powerpoint/2010/main" val="155327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85411"/>
          </a:xfrm>
        </p:spPr>
        <p:txBody>
          <a:bodyPr vert="horz">
            <a:normAutofit fontScale="90000"/>
          </a:bodyPr>
          <a:lstStyle/>
          <a:p>
            <a:r>
              <a:rPr lang="en-US" b="1"/>
              <a:t>Eight LCAP priority areas</a:t>
            </a:r>
            <a:r>
              <a:rPr lang="en-US" smtClean="0"/>
              <a:t> </a:t>
            </a:r>
            <a:endParaRPr lang="en-US" dirty="0"/>
          </a:p>
        </p:txBody>
      </p:sp>
      <p:sp>
        <p:nvSpPr>
          <p:cNvPr id="3" name="Vertical Text Placeholder 2"/>
          <p:cNvSpPr>
            <a:spLocks noGrp="1"/>
          </p:cNvSpPr>
          <p:nvPr>
            <p:ph type="body" orient="vert" idx="1"/>
          </p:nvPr>
        </p:nvSpPr>
        <p:spPr>
          <a:xfrm>
            <a:off x="1295401" y="2476500"/>
            <a:ext cx="9601196" cy="3399368"/>
          </a:xfrm>
        </p:spPr>
        <p:txBody>
          <a:bodyPr vert="horz">
            <a:normAutofit/>
          </a:bodyPr>
          <a:lstStyle/>
          <a:p>
            <a:pPr marL="0" lvl="0" indent="0">
              <a:buNone/>
            </a:pPr>
            <a:r>
              <a:rPr lang="en-US" b="1" dirty="0" smtClean="0"/>
              <a:t>6. School Climate:</a:t>
            </a:r>
            <a:r>
              <a:rPr lang="en-US" dirty="0"/>
              <a:t> </a:t>
            </a:r>
            <a:r>
              <a:rPr lang="en-US" dirty="0" smtClean="0"/>
              <a:t> Highlighting </a:t>
            </a:r>
            <a:r>
              <a:rPr lang="en-US" dirty="0"/>
              <a:t>school climate and connectedness through a variety of factors, such as suspension and expulsion rates and other locally identified </a:t>
            </a:r>
            <a:r>
              <a:rPr lang="en-US" dirty="0" smtClean="0"/>
              <a:t>means.</a:t>
            </a:r>
          </a:p>
          <a:p>
            <a:pPr marL="0" lvl="0" indent="0">
              <a:buNone/>
            </a:pPr>
            <a:r>
              <a:rPr lang="en-US" b="1" dirty="0" smtClean="0"/>
              <a:t>7. Course </a:t>
            </a:r>
            <a:r>
              <a:rPr lang="en-US" b="1" dirty="0"/>
              <a:t>Access:</a:t>
            </a:r>
            <a:r>
              <a:rPr lang="en-US" dirty="0"/>
              <a:t>  Ensuring all students have access to classes that prepare them for college and careers, regardless of what school they attend or where they </a:t>
            </a:r>
            <a:r>
              <a:rPr lang="en-US" dirty="0" smtClean="0"/>
              <a:t>live.</a:t>
            </a:r>
          </a:p>
          <a:p>
            <a:pPr marL="0" lvl="0" indent="0">
              <a:buNone/>
            </a:pPr>
            <a:r>
              <a:rPr lang="en-US" b="1" dirty="0" smtClean="0"/>
              <a:t>8. Other </a:t>
            </a:r>
            <a:r>
              <a:rPr lang="en-US" b="1" dirty="0"/>
              <a:t>Student </a:t>
            </a:r>
            <a:r>
              <a:rPr lang="en-US" b="1" dirty="0" smtClean="0"/>
              <a:t>Outcomes</a:t>
            </a:r>
            <a:r>
              <a:rPr lang="en-US" dirty="0" smtClean="0"/>
              <a:t>: Measuring </a:t>
            </a:r>
            <a:r>
              <a:rPr lang="en-US" dirty="0"/>
              <a:t>other important student outcomes related to required areas of study, including physical education and the arts.</a:t>
            </a:r>
          </a:p>
          <a:p>
            <a:endParaRPr lang="en-US" dirty="0"/>
          </a:p>
        </p:txBody>
      </p:sp>
    </p:spTree>
    <p:extLst>
      <p:ext uri="{BB962C8B-B14F-4D97-AF65-F5344CB8AC3E}">
        <p14:creationId xmlns:p14="http://schemas.microsoft.com/office/powerpoint/2010/main" val="1195862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LCAP &amp; LAUSD</a:t>
            </a:r>
            <a:endParaRPr lang="en-US" dirty="0"/>
          </a:p>
        </p:txBody>
      </p:sp>
      <p:sp>
        <p:nvSpPr>
          <p:cNvPr id="3" name="Vertical Text Placeholder 2"/>
          <p:cNvSpPr>
            <a:spLocks noGrp="1"/>
          </p:cNvSpPr>
          <p:nvPr>
            <p:ph type="body" orient="vert" idx="1"/>
          </p:nvPr>
        </p:nvSpPr>
        <p:spPr/>
        <p:txBody>
          <a:bodyPr vert="horz"/>
          <a:lstStyle/>
          <a:p>
            <a:r>
              <a:rPr lang="en-US" sz="3200" dirty="0"/>
              <a:t>LAUSD </a:t>
            </a:r>
            <a:r>
              <a:rPr lang="en-US" sz="3200" dirty="0" smtClean="0"/>
              <a:t>is being held accountable for the </a:t>
            </a:r>
            <a:r>
              <a:rPr lang="en-US" sz="3200" dirty="0"/>
              <a:t>State </a:t>
            </a:r>
            <a:r>
              <a:rPr lang="en-US" sz="3200" dirty="0" smtClean="0"/>
              <a:t>funding. All districts must follow the 8 priorities.</a:t>
            </a:r>
          </a:p>
          <a:p>
            <a:r>
              <a:rPr lang="en-US" sz="3200" dirty="0" smtClean="0"/>
              <a:t>Los </a:t>
            </a:r>
            <a:r>
              <a:rPr lang="en-US" sz="3200" dirty="0"/>
              <a:t>Angeles School District has to take these 8 key requirements and create goals.  </a:t>
            </a:r>
          </a:p>
          <a:p>
            <a:endParaRPr lang="en-US" dirty="0" smtClean="0"/>
          </a:p>
        </p:txBody>
      </p:sp>
    </p:spTree>
    <p:extLst>
      <p:ext uri="{BB962C8B-B14F-4D97-AF65-F5344CB8AC3E}">
        <p14:creationId xmlns:p14="http://schemas.microsoft.com/office/powerpoint/2010/main" val="1343739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0550"/>
            <a:ext cx="9601196" cy="1695449"/>
          </a:xfrm>
        </p:spPr>
        <p:txBody>
          <a:bodyPr>
            <a:normAutofit fontScale="90000"/>
          </a:bodyPr>
          <a:lstStyle/>
          <a:p>
            <a:pPr lvl="0" algn="l"/>
            <a:r>
              <a:rPr lang="en-US" b="1" dirty="0" smtClean="0"/>
              <a:t/>
            </a:r>
            <a:br>
              <a:rPr lang="en-US" b="1" dirty="0" smtClean="0"/>
            </a:br>
            <a:r>
              <a:rPr lang="en-US" b="1" dirty="0" smtClean="0"/>
              <a:t>GOAL </a:t>
            </a:r>
            <a:r>
              <a:rPr lang="en-US" b="1" dirty="0"/>
              <a:t># 1     </a:t>
            </a:r>
            <a:r>
              <a:rPr lang="en-US" b="1" dirty="0" smtClean="0"/>
              <a:t>100</a:t>
            </a:r>
            <a:r>
              <a:rPr lang="en-US" b="1" dirty="0"/>
              <a:t>% Graduation  </a:t>
            </a:r>
            <a:br>
              <a:rPr lang="en-US" b="1" dirty="0"/>
            </a:b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3600" b="1" dirty="0"/>
          </a:p>
          <a:p>
            <a:pPr marL="0" marR="0" lvl="0" indent="0" defTabSz="914400" eaLnBrk="1" fontAlgn="auto" latinLnBrk="0" hangingPunct="1">
              <a:lnSpc>
                <a:spcPct val="100000"/>
              </a:lnSpc>
              <a:spcBef>
                <a:spcPts val="0"/>
              </a:spcBef>
              <a:spcAft>
                <a:spcPts val="0"/>
              </a:spcAft>
              <a:buClrTx/>
              <a:buSzTx/>
              <a:buFontTx/>
              <a:buNone/>
              <a:tabLst/>
              <a:defRPr/>
            </a:pPr>
            <a:r>
              <a:rPr lang="en-US" sz="3600" b="1" dirty="0" smtClean="0"/>
              <a:t>LCAP </a:t>
            </a:r>
            <a:r>
              <a:rPr lang="en-US" sz="3600" b="1" dirty="0" err="1" smtClean="0"/>
              <a:t>Priorites</a:t>
            </a:r>
            <a:r>
              <a:rPr lang="en-US" sz="3600" b="1" dirty="0" smtClean="0"/>
              <a:t>:</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5. Student Engagement          7.  Course Access</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6. School Climate                    8.  Other Outcomes</a:t>
            </a:r>
          </a:p>
        </p:txBody>
      </p:sp>
      <p:sp>
        <p:nvSpPr>
          <p:cNvPr id="4" name="Rectangle 1"/>
          <p:cNvSpPr>
            <a:spLocks noChangeArrowheads="1"/>
          </p:cNvSpPr>
          <p:nvPr/>
        </p:nvSpPr>
        <p:spPr bwMode="auto">
          <a:xfrm flipV="1">
            <a:off x="-9582150" y="2005651"/>
            <a:ext cx="15049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hlinkClick r:id="rId2"/>
              </a:rPr>
              <a:t>  </a:t>
            </a:r>
            <a:endParaRPr kumimoji="0" lang="en-US" altLang="en-US" sz="110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2</a:t>
            </a:r>
            <a:r>
              <a:rPr kumimoji="0" lang="en-US" altLang="en-US" sz="1800" b="0" i="0" u="none" strike="noStrike" cap="none" normalizeH="0" baseline="0" dirty="0">
                <a:ln>
                  <a:noFill/>
                </a:ln>
                <a:solidFill>
                  <a:schemeClr val="tx1"/>
                </a:solidFill>
                <a:effectLst/>
                <a:latin typeface="Arial" charset="0"/>
                <a:hlinkClick r:id="rId2"/>
              </a:rPr>
              <a:t>955 × 1989 - ssu.edu </a:t>
            </a:r>
            <a:endParaRPr kumimoji="0" lang="en-US" altLang="en-US" sz="1800" b="0" i="0" u="none" strike="noStrike" cap="none" normalizeH="0" baseline="0" dirty="0">
              <a:ln>
                <a:noFill/>
              </a:ln>
              <a:solidFill>
                <a:schemeClr val="tx1"/>
              </a:solidFill>
              <a:effectLst/>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600" y="982132"/>
            <a:ext cx="3479800" cy="2504018"/>
          </a:xfrm>
          <a:prstGeom prst="rect">
            <a:avLst/>
          </a:prstGeom>
        </p:spPr>
      </p:pic>
    </p:spTree>
    <p:extLst>
      <p:ext uri="{BB962C8B-B14F-4D97-AF65-F5344CB8AC3E}">
        <p14:creationId xmlns:p14="http://schemas.microsoft.com/office/powerpoint/2010/main" val="1454961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08568"/>
          </a:xfrm>
        </p:spPr>
        <p:txBody>
          <a:bodyPr/>
          <a:lstStyle/>
          <a:p>
            <a:r>
              <a:rPr lang="en-US" dirty="0" smtClean="0"/>
              <a:t>FHS Meets these goals</a:t>
            </a:r>
            <a:endParaRPr lang="en-US" dirty="0"/>
          </a:p>
        </p:txBody>
      </p:sp>
      <p:sp>
        <p:nvSpPr>
          <p:cNvPr id="3" name="Content Placeholder 2"/>
          <p:cNvSpPr>
            <a:spLocks noGrp="1"/>
          </p:cNvSpPr>
          <p:nvPr>
            <p:ph idx="1"/>
          </p:nvPr>
        </p:nvSpPr>
        <p:spPr/>
        <p:txBody>
          <a:bodyPr/>
          <a:lstStyle/>
          <a:p>
            <a:pPr lvl="0"/>
            <a:r>
              <a:rPr lang="en-US" dirty="0"/>
              <a:t>Monitor &amp; support high school graduation rate</a:t>
            </a:r>
          </a:p>
          <a:p>
            <a:pPr lvl="0"/>
            <a:r>
              <a:rPr lang="en-US" dirty="0"/>
              <a:t>Increase A-G Requirement Completion</a:t>
            </a:r>
          </a:p>
          <a:p>
            <a:pPr lvl="0"/>
            <a:r>
              <a:rPr lang="en-US" dirty="0"/>
              <a:t>Increase ELA EAP Proficiency</a:t>
            </a:r>
          </a:p>
          <a:p>
            <a:pPr lvl="0"/>
            <a:r>
              <a:rPr lang="en-US" dirty="0"/>
              <a:t>Increase Math EAP Proficiency</a:t>
            </a:r>
          </a:p>
          <a:p>
            <a:pPr lvl="0"/>
            <a:r>
              <a:rPr lang="en-US" dirty="0"/>
              <a:t>Monitor &amp; reduce drop- out rate</a:t>
            </a:r>
          </a:p>
          <a:p>
            <a:r>
              <a:rPr lang="en-US" dirty="0"/>
              <a:t>Increase Individual Graduation Plan Meetings </a:t>
            </a:r>
          </a:p>
        </p:txBody>
      </p:sp>
    </p:spTree>
    <p:extLst>
      <p:ext uri="{BB962C8B-B14F-4D97-AF65-F5344CB8AC3E}">
        <p14:creationId xmlns:p14="http://schemas.microsoft.com/office/powerpoint/2010/main" val="1939859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 #2: Proficiency for all</a:t>
            </a:r>
            <a:endParaRPr lang="en-US" b="1"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dirty="0" smtClean="0"/>
              <a:t>LCAP Priorities </a:t>
            </a:r>
          </a:p>
          <a:p>
            <a:pPr marL="0" marR="0" lvl="0" indent="0" defTabSz="914400" eaLnBrk="1" fontAlgn="auto" latinLnBrk="0" hangingPunct="1">
              <a:lnSpc>
                <a:spcPct val="100000"/>
              </a:lnSpc>
              <a:spcBef>
                <a:spcPts val="0"/>
              </a:spcBef>
              <a:spcAft>
                <a:spcPts val="0"/>
              </a:spcAft>
              <a:buClrTx/>
              <a:buSzTx/>
              <a:buNone/>
              <a:tabLst/>
              <a:defRPr/>
            </a:pPr>
            <a:r>
              <a:rPr lang="en-US" sz="3200" dirty="0" smtClean="0"/>
              <a:t>2. Academic Standards</a:t>
            </a:r>
            <a:endParaRPr lang="en-US" sz="3200" dirty="0"/>
          </a:p>
          <a:p>
            <a:pPr marL="0" marR="0" lvl="0" indent="0" defTabSz="914400" eaLnBrk="1" fontAlgn="auto" latinLnBrk="0" hangingPunct="1">
              <a:lnSpc>
                <a:spcPct val="100000"/>
              </a:lnSpc>
              <a:spcBef>
                <a:spcPts val="0"/>
              </a:spcBef>
              <a:spcAft>
                <a:spcPts val="0"/>
              </a:spcAft>
              <a:buClrTx/>
              <a:buSzTx/>
              <a:buNone/>
              <a:tabLst/>
              <a:defRPr/>
            </a:pPr>
            <a:r>
              <a:rPr lang="en-US" sz="3200" dirty="0" smtClean="0"/>
              <a:t>4. Student Achievement</a:t>
            </a:r>
          </a:p>
          <a:p>
            <a:pPr marL="0" marR="0" lvl="0" indent="0" defTabSz="914400" eaLnBrk="1" fontAlgn="auto" latinLnBrk="0" hangingPunct="1">
              <a:lnSpc>
                <a:spcPct val="100000"/>
              </a:lnSpc>
              <a:spcBef>
                <a:spcPts val="0"/>
              </a:spcBef>
              <a:spcAft>
                <a:spcPts val="0"/>
              </a:spcAft>
              <a:buClrTx/>
              <a:buSzTx/>
              <a:buNone/>
              <a:tabLst/>
              <a:defRPr/>
            </a:pPr>
            <a:r>
              <a:rPr lang="en-US" sz="3200" dirty="0" smtClean="0"/>
              <a:t>7.  Course Access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250" y="2556932"/>
            <a:ext cx="6191250" cy="3095625"/>
          </a:xfrm>
          <a:prstGeom prst="rect">
            <a:avLst/>
          </a:prstGeom>
        </p:spPr>
      </p:pic>
    </p:spTree>
    <p:extLst>
      <p:ext uri="{BB962C8B-B14F-4D97-AF65-F5344CB8AC3E}">
        <p14:creationId xmlns:p14="http://schemas.microsoft.com/office/powerpoint/2010/main" val="1496849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319</TotalTime>
  <Words>761</Words>
  <Application>Microsoft Office PowerPoint</Application>
  <PresentationFormat>Custom</PresentationFormat>
  <Paragraphs>105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WASC </vt:lpstr>
      <vt:lpstr>WASC Background Local Control Funding Plan = Local Control and Accountability Plan (LCAP)</vt:lpstr>
      <vt:lpstr>Eight LCAP priority areas Why is this important to us?</vt:lpstr>
      <vt:lpstr>Eight LCAP priority areas</vt:lpstr>
      <vt:lpstr>Eight LCAP priority areas </vt:lpstr>
      <vt:lpstr>LCAP &amp; LAUSD</vt:lpstr>
      <vt:lpstr> GOAL # 1     100% Graduation   </vt:lpstr>
      <vt:lpstr>FHS Meets these goals</vt:lpstr>
      <vt:lpstr>GOAL #2: Proficiency for all</vt:lpstr>
      <vt:lpstr>FHS Meets these goals</vt:lpstr>
      <vt:lpstr>GOAL #3     100% Attendance </vt:lpstr>
      <vt:lpstr>FHS Meets these goals</vt:lpstr>
      <vt:lpstr>GOAL #4: Parent, community &amp; student engagement</vt:lpstr>
      <vt:lpstr>FHS Meets these goals</vt:lpstr>
      <vt:lpstr>Goal #5  Ensure School Safety</vt:lpstr>
      <vt:lpstr>FHS Meets these goals</vt:lpstr>
      <vt:lpstr>GOAL #6  Provide Basic Services</vt:lpstr>
      <vt:lpstr>FHS Meets these goals</vt:lpstr>
      <vt:lpstr>LAUSD goals &amp; FHS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WASC</dc:title>
  <dc:creator>LAUSD User</dc:creator>
  <cp:lastModifiedBy>LAUSD</cp:lastModifiedBy>
  <cp:revision>17</cp:revision>
  <dcterms:created xsi:type="dcterms:W3CDTF">2018-04-13T18:33:12Z</dcterms:created>
  <dcterms:modified xsi:type="dcterms:W3CDTF">2018-04-30T19:37:46Z</dcterms:modified>
</cp:coreProperties>
</file>